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7" r:id="rId1"/>
  </p:sldMasterIdLst>
  <p:notesMasterIdLst>
    <p:notesMasterId r:id="rId25"/>
  </p:notesMasterIdLst>
  <p:sldIdLst>
    <p:sldId id="256" r:id="rId2"/>
    <p:sldId id="258" r:id="rId3"/>
    <p:sldId id="262" r:id="rId4"/>
    <p:sldId id="272" r:id="rId5"/>
    <p:sldId id="327" r:id="rId6"/>
    <p:sldId id="270" r:id="rId7"/>
    <p:sldId id="329" r:id="rId8"/>
    <p:sldId id="330" r:id="rId9"/>
    <p:sldId id="331" r:id="rId10"/>
    <p:sldId id="332" r:id="rId11"/>
    <p:sldId id="318" r:id="rId12"/>
    <p:sldId id="335" r:id="rId13"/>
    <p:sldId id="336" r:id="rId14"/>
    <p:sldId id="337" r:id="rId15"/>
    <p:sldId id="338" r:id="rId16"/>
    <p:sldId id="339" r:id="rId17"/>
    <p:sldId id="340" r:id="rId18"/>
    <p:sldId id="343" r:id="rId19"/>
    <p:sldId id="342" r:id="rId20"/>
    <p:sldId id="334" r:id="rId21"/>
    <p:sldId id="344" r:id="rId22"/>
    <p:sldId id="289" r:id="rId23"/>
    <p:sldId id="328" r:id="rId24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6"/>
      <p:bold r:id="rId27"/>
      <p:italic r:id="rId28"/>
      <p:boldItalic r:id="rId29"/>
    </p:embeddedFont>
    <p:embeddedFont>
      <p:font typeface="Fira Sans Extra Condensed Mediu" panose="020B0603050000020004" pitchFamily="34" charset="0"/>
      <p:regular r:id="rId30"/>
      <p:italic r:id="rId31"/>
    </p:embeddedFont>
    <p:embeddedFont>
      <p:font typeface="Fira Sans Extra Condensed Medium" panose="020B06030500000200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Condensed Light" panose="020F0302020204030204" pitchFamily="34" charset="0"/>
      <p:regular r:id="rId40"/>
      <p:bold r:id="rId41"/>
      <p:italic r:id="rId42"/>
      <p:boldItalic r:id="rId43"/>
    </p:embeddedFont>
    <p:embeddedFont>
      <p:font typeface="Squada One" panose="02000000000000000000" pitchFamily="2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B5A869-4955-42C5-9CB7-614A1F23D242}">
  <a:tblStyle styleId="{E9B5A869-4955-42C5-9CB7-614A1F23D2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635"/>
  </p:normalViewPr>
  <p:slideViewPr>
    <p:cSldViewPr snapToGrid="0">
      <p:cViewPr varScale="1">
        <p:scale>
          <a:sx n="199" d="100"/>
          <a:sy n="199" d="100"/>
        </p:scale>
        <p:origin x="1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>
          <a:extLst>
            <a:ext uri="{FF2B5EF4-FFF2-40B4-BE49-F238E27FC236}">
              <a16:creationId xmlns:a16="http://schemas.microsoft.com/office/drawing/2014/main" id="{7C96DB0D-927C-B9F4-EB98-3B0728D3C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39e485748_0_135:notes">
            <a:extLst>
              <a:ext uri="{FF2B5EF4-FFF2-40B4-BE49-F238E27FC236}">
                <a16:creationId xmlns:a16="http://schemas.microsoft.com/office/drawing/2014/main" id="{4C4C422A-FA8A-AADC-FE90-08F10D64D8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39e485748_0_135:notes">
            <a:extLst>
              <a:ext uri="{FF2B5EF4-FFF2-40B4-BE49-F238E27FC236}">
                <a16:creationId xmlns:a16="http://schemas.microsoft.com/office/drawing/2014/main" id="{D8E9B975-49AF-034F-F73E-F7830CF2D7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875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39e48574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39e485748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a39e485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a39e485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9e8edfaca3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9e8edfaca3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>
          <a:extLst>
            <a:ext uri="{FF2B5EF4-FFF2-40B4-BE49-F238E27FC236}">
              <a16:creationId xmlns:a16="http://schemas.microsoft.com/office/drawing/2014/main" id="{2865C750-1CED-52EE-74B2-67994C0A9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>
            <a:extLst>
              <a:ext uri="{FF2B5EF4-FFF2-40B4-BE49-F238E27FC236}">
                <a16:creationId xmlns:a16="http://schemas.microsoft.com/office/drawing/2014/main" id="{35E997FD-4391-B3EE-16B1-840AA4CBAD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>
            <a:extLst>
              <a:ext uri="{FF2B5EF4-FFF2-40B4-BE49-F238E27FC236}">
                <a16:creationId xmlns:a16="http://schemas.microsoft.com/office/drawing/2014/main" id="{4C181E27-5601-3E1B-E457-1A6C6DCDBE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585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39e48574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39e48574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>
          <a:extLst>
            <a:ext uri="{FF2B5EF4-FFF2-40B4-BE49-F238E27FC236}">
              <a16:creationId xmlns:a16="http://schemas.microsoft.com/office/drawing/2014/main" id="{37EBDF12-5E41-4C41-1E4E-99E06A9FC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>
            <a:extLst>
              <a:ext uri="{FF2B5EF4-FFF2-40B4-BE49-F238E27FC236}">
                <a16:creationId xmlns:a16="http://schemas.microsoft.com/office/drawing/2014/main" id="{7B4E54A4-1156-D9C2-3E5E-B4F9C0717B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>
            <a:extLst>
              <a:ext uri="{FF2B5EF4-FFF2-40B4-BE49-F238E27FC236}">
                <a16:creationId xmlns:a16="http://schemas.microsoft.com/office/drawing/2014/main" id="{3EF6F99B-E303-05E8-7BFD-AA3FDDFF55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566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a39e48574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a39e48574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833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>
          <a:extLst>
            <a:ext uri="{FF2B5EF4-FFF2-40B4-BE49-F238E27FC236}">
              <a16:creationId xmlns:a16="http://schemas.microsoft.com/office/drawing/2014/main" id="{C06A97FA-FDED-B91E-54E7-6C777CA0E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>
            <a:extLst>
              <a:ext uri="{FF2B5EF4-FFF2-40B4-BE49-F238E27FC236}">
                <a16:creationId xmlns:a16="http://schemas.microsoft.com/office/drawing/2014/main" id="{0720B719-A285-1302-01A7-AF7851E9D1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>
            <a:extLst>
              <a:ext uri="{FF2B5EF4-FFF2-40B4-BE49-F238E27FC236}">
                <a16:creationId xmlns:a16="http://schemas.microsoft.com/office/drawing/2014/main" id="{146C5FA1-1CC1-7763-301B-4D7FAC3EC7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221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29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0"/>
          <p:cNvSpPr txBox="1">
            <a:spLocks noGrp="1"/>
          </p:cNvSpPr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47" name="Google Shape;547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770966" y="39734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18995" y="389356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9829" y="-21083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29394" y="-13091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ctrTitle" idx="2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1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ctrTitle" idx="3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4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ctrTitle" idx="5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6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 rot="5400000">
            <a:off x="2534502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4"/>
          <p:cNvSpPr/>
          <p:nvPr/>
        </p:nvSpPr>
        <p:spPr>
          <a:xfrm rot="5400000">
            <a:off x="3566117" y="27819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/>
          <p:nvPr/>
        </p:nvSpPr>
        <p:spPr>
          <a:xfrm rot="5400000">
            <a:off x="4584549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62630" y="2659235"/>
            <a:ext cx="2928524" cy="264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7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ctrTitle" idx="2"/>
          </p:nvPr>
        </p:nvSpPr>
        <p:spPr>
          <a:xfrm>
            <a:off x="3675800" y="1638900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1"/>
          </p:nvPr>
        </p:nvSpPr>
        <p:spPr>
          <a:xfrm>
            <a:off x="3675813" y="2100350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ctrTitle" idx="3"/>
          </p:nvPr>
        </p:nvSpPr>
        <p:spPr>
          <a:xfrm>
            <a:off x="5921301" y="1628801"/>
            <a:ext cx="181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4"/>
          </p:nvPr>
        </p:nvSpPr>
        <p:spPr>
          <a:xfrm>
            <a:off x="5898455" y="2074101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ctrTitle" idx="5"/>
          </p:nvPr>
        </p:nvSpPr>
        <p:spPr>
          <a:xfrm>
            <a:off x="1413972" y="1638900"/>
            <a:ext cx="188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6"/>
          </p:nvPr>
        </p:nvSpPr>
        <p:spPr>
          <a:xfrm>
            <a:off x="1416400" y="2100350"/>
            <a:ext cx="1883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>
            <a:spLocks noGrp="1"/>
          </p:cNvSpPr>
          <p:nvPr>
            <p:ph type="ctrTitle" idx="7"/>
          </p:nvPr>
        </p:nvSpPr>
        <p:spPr>
          <a:xfrm>
            <a:off x="5920295" y="32129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8"/>
          </p:nvPr>
        </p:nvSpPr>
        <p:spPr>
          <a:xfrm>
            <a:off x="5920252" y="3658212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ctrTitle" idx="9"/>
          </p:nvPr>
        </p:nvSpPr>
        <p:spPr>
          <a:xfrm>
            <a:off x="1413969" y="32129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13"/>
          </p:nvPr>
        </p:nvSpPr>
        <p:spPr>
          <a:xfrm>
            <a:off x="1413926" y="3658212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ctrTitle" idx="14"/>
          </p:nvPr>
        </p:nvSpPr>
        <p:spPr>
          <a:xfrm>
            <a:off x="3675843" y="32129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15"/>
          </p:nvPr>
        </p:nvSpPr>
        <p:spPr>
          <a:xfrm>
            <a:off x="3675800" y="3658212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1366875" y="17058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36077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36077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58486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58486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1366875" y="32637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3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6">
  <p:cSld name="CUSTOM_1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71524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72867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5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70" r:id="rId5"/>
    <p:sldLayoutId id="2147483672" r:id="rId6"/>
    <p:sldLayoutId id="2147483682" r:id="rId7"/>
    <p:sldLayoutId id="2147483691" r:id="rId8"/>
    <p:sldLayoutId id="2147483696" r:id="rId9"/>
    <p:sldLayoutId id="2147483706" r:id="rId10"/>
    <p:sldLayoutId id="2147483709" r:id="rId11"/>
    <p:sldLayoutId id="214748371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311.11482" TargetMode="External"/><Relationship Id="rId13" Type="http://schemas.openxmlformats.org/officeDocument/2006/relationships/hyperlink" Target="https://arxiv.org/pdf/2406.00507" TargetMode="External"/><Relationship Id="rId18" Type="http://schemas.openxmlformats.org/officeDocument/2006/relationships/hyperlink" Target="https://www.promptingguide.ai/techniques/knowledge" TargetMode="External"/><Relationship Id="rId3" Type="http://schemas.openxmlformats.org/officeDocument/2006/relationships/hyperlink" Target="https://www.kdd.org/kdd2016/papers/files/rfp0573-ribeiroA.pdf" TargetMode="External"/><Relationship Id="rId7" Type="http://schemas.openxmlformats.org/officeDocument/2006/relationships/hyperlink" Target="https://dl.acm.org/doi/10.5555/3600270.3602070" TargetMode="External"/><Relationship Id="rId12" Type="http://schemas.openxmlformats.org/officeDocument/2006/relationships/hyperlink" Target="https://doi.org/10.48550/arXiv.2110.08387" TargetMode="External"/><Relationship Id="rId17" Type="http://schemas.openxmlformats.org/officeDocument/2006/relationships/hyperlink" Target="https://doi.org/10.48550/arXiv.2210.03629" TargetMode="External"/><Relationship Id="rId2" Type="http://schemas.openxmlformats.org/officeDocument/2006/relationships/hyperlink" Target="https://proceedings.neurips.cc/paper_files/paper/2017/file/8a20a8621978632d76c43dfd28b67767-Paper.pdf" TargetMode="External"/><Relationship Id="rId16" Type="http://schemas.openxmlformats.org/officeDocument/2006/relationships/hyperlink" Target="https://arxiv.org/pdf/2210.03629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papers.nips.cc/paper/2020/hash/1457c0d6bfcb4967418bfb8ac142f64a-Abstract.html" TargetMode="External"/><Relationship Id="rId11" Type="http://schemas.openxmlformats.org/officeDocument/2006/relationships/hyperlink" Target="https://arxiv.org/pdf/2110.08387" TargetMode="External"/><Relationship Id="rId5" Type="http://schemas.openxmlformats.org/officeDocument/2006/relationships/hyperlink" Target="https://eli5.readthedocs.io/en/latest/overview.html" TargetMode="External"/><Relationship Id="rId15" Type="http://schemas.openxmlformats.org/officeDocument/2006/relationships/hyperlink" Target="https://arxiv.org/pdf/2005.11401" TargetMode="External"/><Relationship Id="rId10" Type="http://schemas.openxmlformats.org/officeDocument/2006/relationships/hyperlink" Target="https://arxiv.org/pdf/2203.11171v1" TargetMode="External"/><Relationship Id="rId4" Type="http://schemas.openxmlformats.org/officeDocument/2006/relationships/hyperlink" Target="https://doi/" TargetMode="External"/><Relationship Id="rId9" Type="http://schemas.openxmlformats.org/officeDocument/2006/relationships/hyperlink" Target="https://doi.org/10.48550/arXiv.2311.11482" TargetMode="External"/><Relationship Id="rId14" Type="http://schemas.openxmlformats.org/officeDocument/2006/relationships/hyperlink" Target="https://doi.org/10.48550/arXiv.2406.00507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4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Explainability </a:t>
            </a:r>
            <a:r>
              <a:rPr lang="en-US" dirty="0"/>
              <a:t>in LLMs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>
          <a:extLst>
            <a:ext uri="{FF2B5EF4-FFF2-40B4-BE49-F238E27FC236}">
              <a16:creationId xmlns:a16="http://schemas.microsoft.com/office/drawing/2014/main" id="{629898B7-FCCE-4331-9DE9-1646040A3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>
            <a:extLst>
              <a:ext uri="{FF2B5EF4-FFF2-40B4-BE49-F238E27FC236}">
                <a16:creationId xmlns:a16="http://schemas.microsoft.com/office/drawing/2014/main" id="{C18AF566-D702-0469-6953-8CCFA8CE71E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Used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100">
            <a:extLst>
              <a:ext uri="{FF2B5EF4-FFF2-40B4-BE49-F238E27FC236}">
                <a16:creationId xmlns:a16="http://schemas.microsoft.com/office/drawing/2014/main" id="{4B37BD70-5F32-CB77-4C2A-2EF6D20B78C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200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56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Methods</a:t>
            </a:r>
            <a:endParaRPr dirty="0"/>
          </a:p>
        </p:txBody>
      </p:sp>
      <p:graphicFrame>
        <p:nvGraphicFramePr>
          <p:cNvPr id="2028" name="Google Shape;2028;p156"/>
          <p:cNvGraphicFramePr/>
          <p:nvPr>
            <p:extLst>
              <p:ext uri="{D42A27DB-BD31-4B8C-83A1-F6EECF244321}">
                <p14:modId xmlns:p14="http://schemas.microsoft.com/office/powerpoint/2010/main" val="2771815936"/>
              </p:ext>
            </p:extLst>
          </p:nvPr>
        </p:nvGraphicFramePr>
        <p:xfrm>
          <a:off x="457201" y="1172530"/>
          <a:ext cx="8229599" cy="3748770"/>
        </p:xfrm>
        <a:graphic>
          <a:graphicData uri="http://schemas.openxmlformats.org/drawingml/2006/table">
            <a:tbl>
              <a:tblPr>
                <a:noFill/>
                <a:tableStyleId>{E9B5A869-4955-42C5-9CB7-614A1F23D242}</a:tableStyleId>
              </a:tblPr>
              <a:tblGrid>
                <a:gridCol w="2477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1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2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Method</a:t>
                      </a:r>
                      <a:endParaRPr sz="1000" b="1" dirty="0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2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DESCRIPTION</a:t>
                      </a:r>
                      <a:endParaRPr sz="10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Squada One"/>
                        </a:rPr>
                        <a:t>Zero shot &amp; </a:t>
                      </a: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Squada One"/>
                        </a:rPr>
                        <a:t>Few shot prompting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Zero shot : You provide the model with a prompt and expect it to generate the correct response without any examples. Few-shot is similar, but with examples.</a:t>
                      </a:r>
                    </a:p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b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Squada One"/>
                        </a:rPr>
                        <a:t>Chain of Thought prompting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CoT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encourages the model to explain its reasoning step by step, improving performance in complex reasoning tasks.</a:t>
                      </a: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6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Squada One"/>
                        </a:rPr>
                        <a:t>Meta-prompting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 meta-prompting, the prompt itself is designed to influence the structure or style of the model’s response.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4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Self-</a:t>
                      </a: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consistency</a:t>
                      </a: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 </a:t>
                      </a: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prompting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Generates multiple solutions to a given problem, then selects the most common or coherent result.</a:t>
                      </a:r>
                    </a:p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Generated</a:t>
                      </a: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 </a:t>
                      </a: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Knowledge</a:t>
                      </a: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 </a:t>
                      </a: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prompting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This technique instructs the model to first generate background knowledge or information before answering the main query.</a:t>
                      </a: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75572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Prompt </a:t>
                      </a: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chaining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Prompt chaining involves splitting complex tasks into multiple sequential prompts, where the output of one prompt becomes the input for the next.</a:t>
                      </a:r>
                    </a:p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54056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RAG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RAG combines a language model with a retrieval system that fetches relevant documents or facts from an external database before generating a response.</a:t>
                      </a: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80524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ReAct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ReAct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combines </a:t>
                      </a: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reasoning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with </a:t>
                      </a: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actions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where the model iteratively reflects on information, interacts with tools or APIs, and refines its response.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35669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20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0D982-E077-475F-7CB6-B73D77A0F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93773-7F85-BE18-AF41-5B217A8E6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Zero-shot &amp; Few Shot</a:t>
            </a:r>
          </a:p>
        </p:txBody>
      </p:sp>
      <p:pic>
        <p:nvPicPr>
          <p:cNvPr id="7" name="Picture 6" descr="A screenshot of a test&#10;&#10;AI-generated content may be incorrect.">
            <a:extLst>
              <a:ext uri="{FF2B5EF4-FFF2-40B4-BE49-F238E27FC236}">
                <a16:creationId xmlns:a16="http://schemas.microsoft.com/office/drawing/2014/main" id="{0958412E-0876-AE2B-C172-C482BC48A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078" y="1195753"/>
            <a:ext cx="3909843" cy="341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41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1C368-E44A-5322-2B2F-AF4DC4F6E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6225-A47F-FC11-E66A-DFCFAE857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Chain of Thought prompting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74CF51-84DC-6968-B60C-7F2F52C5D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49" y="1510762"/>
            <a:ext cx="5598302" cy="27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7A39A-861A-96A6-3C35-11622ABBF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A49A0-6B33-65D7-6F2C-6FA3490D1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Meta-prompting </a:t>
            </a:r>
          </a:p>
        </p:txBody>
      </p:sp>
      <p:pic>
        <p:nvPicPr>
          <p:cNvPr id="4" name="Picture 3" descr="A close-up of a questionnaire&#10;&#10;AI-generated content may be incorrect.">
            <a:extLst>
              <a:ext uri="{FF2B5EF4-FFF2-40B4-BE49-F238E27FC236}">
                <a16:creationId xmlns:a16="http://schemas.microsoft.com/office/drawing/2014/main" id="{4B405F0B-7FB0-C387-C981-30D34258A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16" y="1202148"/>
            <a:ext cx="4390065" cy="1608980"/>
          </a:xfrm>
          <a:prstGeom prst="rect">
            <a:avLst/>
          </a:prstGeom>
        </p:spPr>
      </p:pic>
      <p:pic>
        <p:nvPicPr>
          <p:cNvPr id="6" name="Picture 5" descr="A white paper with black text and black text&#10;&#10;AI-generated content may be incorrect.">
            <a:extLst>
              <a:ext uri="{FF2B5EF4-FFF2-40B4-BE49-F238E27FC236}">
                <a16:creationId xmlns:a16="http://schemas.microsoft.com/office/drawing/2014/main" id="{FB9B7AF4-DB78-9826-ECA7-8FE56711A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16" y="2891293"/>
            <a:ext cx="4390065" cy="1813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A76319-C0C5-7192-8A23-20C133B8C984}"/>
              </a:ext>
            </a:extLst>
          </p:cNvPr>
          <p:cNvSpPr txBox="1"/>
          <p:nvPr/>
        </p:nvSpPr>
        <p:spPr>
          <a:xfrm>
            <a:off x="6547870" y="1202148"/>
            <a:ext cx="14323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ocuses on the structural and syntactical aspects of tasks and problems rather than their specific content details</a:t>
            </a:r>
            <a:endParaRPr lang="en-GB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53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8226B-BDC4-7035-7213-A18CBA48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A69CE-5236-FABF-BE61-CCF554D574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Self-consistency prompting</a:t>
            </a:r>
          </a:p>
        </p:txBody>
      </p:sp>
      <p:pic>
        <p:nvPicPr>
          <p:cNvPr id="4" name="Picture 3" descr="A diagram of a language model&#10;&#10;AI-generated content may be incorrect.">
            <a:extLst>
              <a:ext uri="{FF2B5EF4-FFF2-40B4-BE49-F238E27FC236}">
                <a16:creationId xmlns:a16="http://schemas.microsoft.com/office/drawing/2014/main" id="{2610B882-ADAA-F16C-168C-386F816F8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04" y="1583889"/>
            <a:ext cx="6410391" cy="2268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8DAC99-05BC-CDC1-8BA0-12CA34C03EBF}"/>
              </a:ext>
            </a:extLst>
          </p:cNvPr>
          <p:cNvSpPr txBox="1"/>
          <p:nvPr/>
        </p:nvSpPr>
        <p:spPr>
          <a:xfrm>
            <a:off x="1272486" y="3909280"/>
            <a:ext cx="4565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Generates multiple solutions with different thought processes and selects answer with the most votes</a:t>
            </a:r>
          </a:p>
        </p:txBody>
      </p:sp>
    </p:spTree>
    <p:extLst>
      <p:ext uri="{BB962C8B-B14F-4D97-AF65-F5344CB8AC3E}">
        <p14:creationId xmlns:p14="http://schemas.microsoft.com/office/powerpoint/2010/main" val="3676473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FF6F3-30BB-E36B-BD0B-8EF86206D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B6DF-5598-5341-6DDC-E3BAB9AD8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Generated-knowledge prompting</a:t>
            </a:r>
          </a:p>
        </p:txBody>
      </p:sp>
      <p:pic>
        <p:nvPicPr>
          <p:cNvPr id="6" name="Picture 5" descr="A green text on a green background&#10;&#10;AI-generated content may be incorrect.">
            <a:extLst>
              <a:ext uri="{FF2B5EF4-FFF2-40B4-BE49-F238E27FC236}">
                <a16:creationId xmlns:a16="http://schemas.microsoft.com/office/drawing/2014/main" id="{64C97A27-A655-3A0B-F61E-C5FDF73B1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196" y="1317247"/>
            <a:ext cx="5401607" cy="268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3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27E39-776A-07A7-FC66-5F88A230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CA88-7CA2-A2F9-9AB3-438995B44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Prompt chaining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72981-6A3C-982B-C969-6900B9CFD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292" y="1302282"/>
            <a:ext cx="1919415" cy="33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14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4AFF8-95F3-9122-2EF1-669FD806F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A17A-9280-7F62-29B1-0D77C0FF8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RAG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AE60F37D-6DAD-8B75-4675-78E6A50D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594" y="1209455"/>
            <a:ext cx="4179969" cy="32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0809B-53DD-B28B-846F-BB38285603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ReAct</a:t>
            </a:r>
            <a:endParaRPr lang="en-GB" dirty="0"/>
          </a:p>
        </p:txBody>
      </p:sp>
      <p:pic>
        <p:nvPicPr>
          <p:cNvPr id="4" name="Picture 3" descr="A diagram of a reaction agent&#10;&#10;AI-generated content may be incorrect.">
            <a:extLst>
              <a:ext uri="{FF2B5EF4-FFF2-40B4-BE49-F238E27FC236}">
                <a16:creationId xmlns:a16="http://schemas.microsoft.com/office/drawing/2014/main" id="{90A8EDDF-EF2C-5BC0-75C9-D620345C8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20" y="1306379"/>
            <a:ext cx="6320870" cy="28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45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6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Literature review</a:t>
            </a:r>
            <a:endParaRPr dirty="0"/>
          </a:p>
        </p:txBody>
      </p:sp>
      <p:sp>
        <p:nvSpPr>
          <p:cNvPr id="778" name="Google Shape;778;p96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Summary of systems</a:t>
            </a:r>
            <a:endParaRPr dirty="0"/>
          </a:p>
        </p:txBody>
      </p:sp>
      <p:sp>
        <p:nvSpPr>
          <p:cNvPr id="779" name="Google Shape;779;p96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781" name="Google Shape;781;p96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Approach used</a:t>
            </a:r>
            <a:endParaRPr dirty="0"/>
          </a:p>
        </p:txBody>
      </p:sp>
      <p:sp>
        <p:nvSpPr>
          <p:cNvPr id="783" name="Google Shape;783;p96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784" name="Google Shape;784;p96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Built system</a:t>
            </a:r>
            <a:endParaRPr dirty="0"/>
          </a:p>
        </p:txBody>
      </p:sp>
      <p:sp>
        <p:nvSpPr>
          <p:cNvPr id="785" name="Google Shape;785;p96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86" name="Google Shape;786;p96"/>
          <p:cNvSpPr txBox="1">
            <a:spLocks noGrp="1"/>
          </p:cNvSpPr>
          <p:nvPr>
            <p:ph type="title" idx="9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87" name="Google Shape;787;p96"/>
          <p:cNvSpPr txBox="1">
            <a:spLocks noGrp="1"/>
          </p:cNvSpPr>
          <p:nvPr>
            <p:ph type="title" idx="13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88" name="Google Shape;788;p96"/>
          <p:cNvSpPr txBox="1">
            <a:spLocks noGrp="1"/>
          </p:cNvSpPr>
          <p:nvPr>
            <p:ph type="title" idx="14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9" name="Google Shape;789;p96"/>
          <p:cNvSpPr txBox="1">
            <a:spLocks noGrp="1"/>
          </p:cNvSpPr>
          <p:nvPr>
            <p:ph type="title" idx="15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790" name="Google Shape;790;p96"/>
          <p:cNvCxnSpPr/>
          <p:nvPr/>
        </p:nvCxnSpPr>
        <p:spPr>
          <a:xfrm>
            <a:off x="2273400" y="21661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1" name="Google Shape;791;p96"/>
          <p:cNvCxnSpPr/>
          <p:nvPr/>
        </p:nvCxnSpPr>
        <p:spPr>
          <a:xfrm>
            <a:off x="2273400" y="369937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0FCC36EF-C1C1-A541-CF00-B8F7D471B898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GB" dirty="0"/>
              <a:t>Related methods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121B55B9-3F60-5434-59D8-6E5C2AE0E8B3}"/>
              </a:ext>
            </a:extLst>
          </p:cNvPr>
          <p:cNvSpPr txBox="1">
            <a:spLocks/>
          </p:cNvSpPr>
          <p:nvPr/>
        </p:nvSpPr>
        <p:spPr>
          <a:xfrm>
            <a:off x="1975457" y="251543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GB" dirty="0"/>
              <a:t>Main idea &amp;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>
          <a:extLst>
            <a:ext uri="{FF2B5EF4-FFF2-40B4-BE49-F238E27FC236}">
              <a16:creationId xmlns:a16="http://schemas.microsoft.com/office/drawing/2014/main" id="{78B1BEF2-2117-4776-0664-ED84F5317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>
            <a:extLst>
              <a:ext uri="{FF2B5EF4-FFF2-40B4-BE49-F238E27FC236}">
                <a16:creationId xmlns:a16="http://schemas.microsoft.com/office/drawing/2014/main" id="{492509DF-0586-53C9-A556-A2BAA6C006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err="1"/>
              <a:t>Demonstration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100">
            <a:extLst>
              <a:ext uri="{FF2B5EF4-FFF2-40B4-BE49-F238E27FC236}">
                <a16:creationId xmlns:a16="http://schemas.microsoft.com/office/drawing/2014/main" id="{AC90D535-00BE-1830-CDF3-162D8EF875B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48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>
          <a:extLst>
            <a:ext uri="{FF2B5EF4-FFF2-40B4-BE49-F238E27FC236}">
              <a16:creationId xmlns:a16="http://schemas.microsoft.com/office/drawing/2014/main" id="{54D9687D-90A4-B51D-FFDB-2E3F347DB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27">
            <a:extLst>
              <a:ext uri="{FF2B5EF4-FFF2-40B4-BE49-F238E27FC236}">
                <a16:creationId xmlns:a16="http://schemas.microsoft.com/office/drawing/2014/main" id="{2118A852-9E87-AD7B-E194-8B02CA5209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700" y="819025"/>
            <a:ext cx="6851052" cy="36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7">
            <a:extLst>
              <a:ext uri="{FF2B5EF4-FFF2-40B4-BE49-F238E27FC236}">
                <a16:creationId xmlns:a16="http://schemas.microsoft.com/office/drawing/2014/main" id="{DDE5CCEE-3224-0B14-DE6B-8981257DF42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(RAG)</a:t>
            </a:r>
            <a:endParaRPr dirty="0"/>
          </a:p>
        </p:txBody>
      </p:sp>
      <p:pic>
        <p:nvPicPr>
          <p:cNvPr id="2" name="Picture 1" descr="Screens screenshot of a chat&#10;&#10;AI-generated content may be incorrect.">
            <a:extLst>
              <a:ext uri="{FF2B5EF4-FFF2-40B4-BE49-F238E27FC236}">
                <a16:creationId xmlns:a16="http://schemas.microsoft.com/office/drawing/2014/main" id="{EFF0BDDB-8E1D-757E-956F-28D46F215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699" y="1408466"/>
            <a:ext cx="3153604" cy="20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9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700" y="819025"/>
            <a:ext cx="6851052" cy="36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7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(</a:t>
            </a:r>
            <a:r>
              <a:rPr lang="en" dirty="0" err="1"/>
              <a:t>ReAct</a:t>
            </a:r>
            <a:r>
              <a:rPr lang="en" dirty="0"/>
              <a:t>)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104E7E-245A-E854-4F3A-F5CCD3D53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329" y="1413162"/>
            <a:ext cx="3126749" cy="196947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17460-090D-000F-63DA-D02CB5331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B2745-CCCE-FC8C-9BE4-667AC4C707DE}"/>
              </a:ext>
            </a:extLst>
          </p:cNvPr>
          <p:cNvSpPr txBox="1"/>
          <p:nvPr/>
        </p:nvSpPr>
        <p:spPr>
          <a:xfrm>
            <a:off x="1374797" y="1349220"/>
            <a:ext cx="686759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SHAP : </a:t>
            </a:r>
            <a:r>
              <a:rPr lang="en-US" sz="7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Lundberg, S. M., &amp; Lee, S.-I. (2017).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Unified Approach to Interpreting Model Predictions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Advances in Neural Information Processing Systems, 30.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>
              <a:buClr>
                <a:schemeClr val="bg1"/>
              </a:buClr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1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LIME :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Ribeiro, M. T., Singh, S., &amp; Guestrin, C. (2016). "Why Should I Trust You?": Explaining the Predictions of Any Classifier. Proceedings of the 22nd ACM SIGKDD International Conference on Knowledge Discovery and Data Mining (KDD '16), 1135-1144.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ELI5 : </a:t>
            </a:r>
            <a:r>
              <a:rPr lang="en-US" sz="7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https://eli5.readthedocs.io/en/latest/</a:t>
            </a:r>
            <a:r>
              <a:rPr lang="en-US" sz="700" b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overview.htm</a:t>
            </a:r>
            <a:r>
              <a:rPr lang="en-US" sz="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chemeClr val="bg1"/>
              </a:buClr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Few-shot prompting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Brown et al. (2020).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Language Models are Few-Shot Learners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Advances in Neural Information Processing Systems, 33, 1877-1901.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CoT</a:t>
            </a: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 et al. (2022).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Chain-of-thought prompting elicits reasoning in large language models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In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Proceedings of the 36th International Conference on Neural Information Processing Systems (</a:t>
            </a:r>
            <a:r>
              <a:rPr lang="en-US" sz="700" i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2022)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(Article No. 1800, pp. 24824–24837).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Meta-prompting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Zhang, Y., Yuan, Y., &amp; Yao, A. C.-C. (2023).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Prompting for AI Systems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sz="7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preprint arXiv:2311.11482.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https://doi.org/10.48550/arXiv.2311.11482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Self-consistency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Wang, X., Wei, J., Schuurmans, D., Le, Q., Chi, E., &amp; Zhou, D. (2022).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Self-Consistency Improves Chain of Thought Reasoning in Language Models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sz="7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preprint arXiv:2203.11171. https://doi.org/10.48550/arXiv.2203.11171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Generated-</a:t>
            </a:r>
            <a:r>
              <a:rPr lang="en-US" sz="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Knowldege</a:t>
            </a: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prompting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Liu, J., Liu, A., Lu, X., Welleck, S., West, P., Le Bras, R., Choi, Y., &amp; Hajishirzi, H. (2022).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Generated Knowledge Prompting for Commonsense Reasoning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sz="7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preprint arXiv:2110.08387.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https://doi.org/10.48550/arXiv.2110.08387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Prompt chaining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Sun, S., Yuan, R., Cao, Z., Li, W., &amp; Liu, P. (2024).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Prompt Chaining or Stepwise Prompt? Refinement in Text Summarization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sz="7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preprint arXiv:2406.00507.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https://doi.org/10.48550/arXiv.2406.00507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RAG :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Lewis, P., Perez, E., Piktus, A., Petroni, F., Karpukhin, V., Goyal, N., Küttler, H., Lewis, M., Yih, W., Rocktäschel, T., Riedel, S., &amp; Kiela, D. (2020). Retrieval-Augmented Generation for Knowledge-Intensive NLP Tasks. arXiv preprint arXiv:2005.11401. h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</a:t>
            </a: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Yao, S., Zhao, J., Yu, D., Du, N., Shafran, I., Narasimhan, K., &amp; Cao, Y. (2022). </a:t>
            </a:r>
            <a:r>
              <a:rPr lang="en-US" sz="700" i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Synergizing Reasoning and Acting in Language Models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sz="7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preprint arXiv:2210.03629.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https://doi.org/10.48550/arXiv.2210.03629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Prompts : </a:t>
            </a: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8"/>
              </a:rPr>
              <a:t>https://</a:t>
            </a:r>
            <a:r>
              <a:rPr lang="en-US" sz="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8"/>
              </a:rPr>
              <a:t>www.promptingguide.ai</a:t>
            </a: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8"/>
              </a:rPr>
              <a:t>/techniques/knowledge</a:t>
            </a: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05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Motivation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100"/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10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932" name="Google Shape;932;p110"/>
          <p:cNvSpPr txBox="1">
            <a:spLocks noGrp="1"/>
          </p:cNvSpPr>
          <p:nvPr>
            <p:ph type="subTitle" idx="1"/>
          </p:nvPr>
        </p:nvSpPr>
        <p:spPr>
          <a:xfrm>
            <a:off x="3688463" y="1648964"/>
            <a:ext cx="1841400" cy="132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sz="1100" b="1" dirty="0"/>
              <a:t>Traditional ML models</a:t>
            </a:r>
            <a:r>
              <a:rPr lang="en-US" sz="1100" dirty="0"/>
              <a:t> (e.g., trees, logistic regression) have established explainability methods, but LLMs require different approaches.</a:t>
            </a:r>
            <a:endParaRPr sz="1100" dirty="0"/>
          </a:p>
        </p:txBody>
      </p:sp>
      <p:sp>
        <p:nvSpPr>
          <p:cNvPr id="934" name="Google Shape;934;p110"/>
          <p:cNvSpPr txBox="1">
            <a:spLocks noGrp="1"/>
          </p:cNvSpPr>
          <p:nvPr>
            <p:ph type="subTitle" idx="4"/>
          </p:nvPr>
        </p:nvSpPr>
        <p:spPr>
          <a:xfrm>
            <a:off x="5920252" y="1648965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en-US" sz="1100" b="1" dirty="0"/>
              <a:t>LLMs are rapidly complementing and even replacing traditional models</a:t>
            </a:r>
            <a:r>
              <a:rPr lang="en-US" sz="1100" dirty="0"/>
              <a:t>, making it crucial to understand how they reach decisions.</a:t>
            </a:r>
            <a:endParaRPr sz="1100" dirty="0"/>
          </a:p>
        </p:txBody>
      </p:sp>
      <p:sp>
        <p:nvSpPr>
          <p:cNvPr id="936" name="Google Shape;936;p110"/>
          <p:cNvSpPr txBox="1">
            <a:spLocks noGrp="1"/>
          </p:cNvSpPr>
          <p:nvPr>
            <p:ph type="subTitle" idx="6"/>
          </p:nvPr>
        </p:nvSpPr>
        <p:spPr>
          <a:xfrm>
            <a:off x="1413926" y="1648965"/>
            <a:ext cx="1883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sz="1100" b="1" dirty="0"/>
              <a:t>Users need to understand model decisions</a:t>
            </a:r>
            <a:r>
              <a:rPr lang="en-US" sz="1100" dirty="0"/>
              <a:t>, especially in high-stakes domains (e.g., healthcare, legal, finance).</a:t>
            </a:r>
            <a:endParaRPr sz="1100" dirty="0"/>
          </a:p>
        </p:txBody>
      </p:sp>
      <p:sp>
        <p:nvSpPr>
          <p:cNvPr id="940" name="Google Shape;940;p110"/>
          <p:cNvSpPr txBox="1">
            <a:spLocks noGrp="1"/>
          </p:cNvSpPr>
          <p:nvPr>
            <p:ph type="subTitle" idx="13"/>
          </p:nvPr>
        </p:nvSpPr>
        <p:spPr>
          <a:xfrm>
            <a:off x="1455626" y="3216921"/>
            <a:ext cx="1841400" cy="1250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100" b="1" dirty="0"/>
              <a:t>Prompting strategies</a:t>
            </a:r>
            <a:r>
              <a:rPr lang="en-US" sz="1100" dirty="0"/>
              <a:t> like </a:t>
            </a:r>
            <a:r>
              <a:rPr lang="en-US" sz="1100" dirty="0" err="1"/>
              <a:t>CoT</a:t>
            </a:r>
            <a:r>
              <a:rPr lang="en-US" sz="1100" dirty="0"/>
              <a:t> and </a:t>
            </a:r>
            <a:r>
              <a:rPr lang="en-US" sz="1100" dirty="0" err="1"/>
              <a:t>ReAct</a:t>
            </a:r>
            <a:r>
              <a:rPr lang="en-US" sz="1100" dirty="0"/>
              <a:t> enhance both performance and explainability.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932;p110">
            <a:extLst>
              <a:ext uri="{FF2B5EF4-FFF2-40B4-BE49-F238E27FC236}">
                <a16:creationId xmlns:a16="http://schemas.microsoft.com/office/drawing/2014/main" id="{98D4B5BD-DCE4-9C22-ABE1-A07E19D5C76E}"/>
              </a:ext>
            </a:extLst>
          </p:cNvPr>
          <p:cNvSpPr txBox="1">
            <a:spLocks/>
          </p:cNvSpPr>
          <p:nvPr/>
        </p:nvSpPr>
        <p:spPr>
          <a:xfrm>
            <a:off x="3592336" y="3216921"/>
            <a:ext cx="2032606" cy="1328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1100" b="1" dirty="0"/>
              <a:t>Explainability builds trust and ensures reliable outcomes.</a:t>
            </a:r>
            <a:r>
              <a:rPr lang="en-US" sz="1100" dirty="0"/>
              <a:t> Without clear reasoning behind LLM outputs, users may struggle to trust the model’s decisions, particularly in sensitive contexts.</a:t>
            </a:r>
          </a:p>
          <a:p>
            <a:pPr marL="0" indent="0">
              <a:buClr>
                <a:schemeClr val="dk1"/>
              </a:buClr>
              <a:buSzPts val="1100"/>
            </a:pPr>
            <a:endParaRPr lang="en-US" sz="1200" dirty="0"/>
          </a:p>
        </p:txBody>
      </p:sp>
      <p:sp>
        <p:nvSpPr>
          <p:cNvPr id="36" name="Google Shape;934;p110">
            <a:extLst>
              <a:ext uri="{FF2B5EF4-FFF2-40B4-BE49-F238E27FC236}">
                <a16:creationId xmlns:a16="http://schemas.microsoft.com/office/drawing/2014/main" id="{07B6553F-0E4C-82FE-3EC6-F9528D5E41E8}"/>
              </a:ext>
            </a:extLst>
          </p:cNvPr>
          <p:cNvSpPr txBox="1">
            <a:spLocks/>
          </p:cNvSpPr>
          <p:nvPr/>
        </p:nvSpPr>
        <p:spPr>
          <a:xfrm>
            <a:off x="5819122" y="3216921"/>
            <a:ext cx="2096278" cy="119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</a:pPr>
            <a:r>
              <a:rPr lang="en-US" sz="1100" b="1" dirty="0"/>
              <a:t>Poor explainability can lead to poor performance.</a:t>
            </a:r>
            <a:r>
              <a:rPr lang="en-US" sz="1100" dirty="0"/>
              <a:t> LLMs often perform better when prompted in ways that reveal their reasoning process, improving accuracy and robustness.</a:t>
            </a:r>
          </a:p>
          <a:p>
            <a:pPr marL="0" indent="0">
              <a:buClr>
                <a:schemeClr val="dk1"/>
              </a:buClr>
            </a:pP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>
          <a:extLst>
            <a:ext uri="{FF2B5EF4-FFF2-40B4-BE49-F238E27FC236}">
              <a16:creationId xmlns:a16="http://schemas.microsoft.com/office/drawing/2014/main" id="{B75B43A6-B421-AB8A-7E7E-5D5807D2E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>
            <a:extLst>
              <a:ext uri="{FF2B5EF4-FFF2-40B4-BE49-F238E27FC236}">
                <a16:creationId xmlns:a16="http://schemas.microsoft.com/office/drawing/2014/main" id="{48072993-E94E-1CC8-E87A-1396087D440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err="1"/>
              <a:t>Literature</a:t>
            </a:r>
            <a:r>
              <a:rPr lang="fr-FR" dirty="0"/>
              <a:t> </a:t>
            </a:r>
            <a:r>
              <a:rPr lang="fr-FR" dirty="0" err="1"/>
              <a:t>Review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100">
            <a:extLst>
              <a:ext uri="{FF2B5EF4-FFF2-40B4-BE49-F238E27FC236}">
                <a16:creationId xmlns:a16="http://schemas.microsoft.com/office/drawing/2014/main" id="{C130C3BB-A0E5-0B28-EEE9-5FA037BE8EF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44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8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898" name="Google Shape;898;p108"/>
          <p:cNvSpPr txBox="1">
            <a:spLocks noGrp="1"/>
          </p:cNvSpPr>
          <p:nvPr>
            <p:ph type="subTitle" idx="1"/>
          </p:nvPr>
        </p:nvSpPr>
        <p:spPr>
          <a:xfrm>
            <a:off x="2740979" y="1868353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sz="1200" dirty="0"/>
              <a:t>Feature importance, explaining individual predictions, and model debugging</a:t>
            </a:r>
            <a:endParaRPr sz="1200" dirty="0"/>
          </a:p>
        </p:txBody>
      </p:sp>
      <p:sp>
        <p:nvSpPr>
          <p:cNvPr id="899" name="Google Shape;899;p108"/>
          <p:cNvSpPr txBox="1">
            <a:spLocks noGrp="1"/>
          </p:cNvSpPr>
          <p:nvPr>
            <p:ph type="ctrTitle" idx="2"/>
          </p:nvPr>
        </p:nvSpPr>
        <p:spPr>
          <a:xfrm>
            <a:off x="2741015" y="116778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SHAP</a:t>
            </a:r>
            <a:endParaRPr dirty="0"/>
          </a:p>
        </p:txBody>
      </p:sp>
      <p:sp>
        <p:nvSpPr>
          <p:cNvPr id="900" name="Google Shape;900;p108"/>
          <p:cNvSpPr txBox="1">
            <a:spLocks noGrp="1"/>
          </p:cNvSpPr>
          <p:nvPr>
            <p:ph type="ctrTitle" idx="3"/>
          </p:nvPr>
        </p:nvSpPr>
        <p:spPr>
          <a:xfrm>
            <a:off x="4800165" y="1167002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LIME</a:t>
            </a:r>
            <a:endParaRPr dirty="0"/>
          </a:p>
        </p:txBody>
      </p:sp>
      <p:sp>
        <p:nvSpPr>
          <p:cNvPr id="902" name="Google Shape;902;p108"/>
          <p:cNvSpPr txBox="1">
            <a:spLocks noGrp="1"/>
          </p:cNvSpPr>
          <p:nvPr>
            <p:ph type="ctrTitle" idx="5"/>
          </p:nvPr>
        </p:nvSpPr>
        <p:spPr>
          <a:xfrm>
            <a:off x="3836725" y="3064909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Less popular tools</a:t>
            </a:r>
            <a:br>
              <a:rPr lang="en" dirty="0"/>
            </a:br>
            <a:r>
              <a:rPr lang="en" dirty="0"/>
              <a:t>(ELI5)</a:t>
            </a:r>
            <a:endParaRPr dirty="0"/>
          </a:p>
        </p:txBody>
      </p:sp>
      <p:sp>
        <p:nvSpPr>
          <p:cNvPr id="903" name="Google Shape;903;p108"/>
          <p:cNvSpPr txBox="1">
            <a:spLocks noGrp="1"/>
          </p:cNvSpPr>
          <p:nvPr>
            <p:ph type="subTitle" idx="6"/>
          </p:nvPr>
        </p:nvSpPr>
        <p:spPr>
          <a:xfrm>
            <a:off x="3753025" y="3791815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sz="1200" dirty="0"/>
              <a:t>Quick model inspection, feature weight visualization, and debugging</a:t>
            </a:r>
            <a:endParaRPr sz="1200" dirty="0"/>
          </a:p>
        </p:txBody>
      </p:sp>
      <p:sp>
        <p:nvSpPr>
          <p:cNvPr id="6" name="Google Shape;898;p108">
            <a:extLst>
              <a:ext uri="{FF2B5EF4-FFF2-40B4-BE49-F238E27FC236}">
                <a16:creationId xmlns:a16="http://schemas.microsoft.com/office/drawing/2014/main" id="{540EB445-F98B-36AF-98D1-FA721559D722}"/>
              </a:ext>
            </a:extLst>
          </p:cNvPr>
          <p:cNvSpPr txBox="1">
            <a:spLocks/>
          </p:cNvSpPr>
          <p:nvPr/>
        </p:nvSpPr>
        <p:spPr>
          <a:xfrm>
            <a:off x="4800165" y="1794516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1200" dirty="0"/>
              <a:t>Intuitive for explaining tabular, text, and image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17148-9984-3824-3B35-F1F1D1D4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E80F-8061-A740-FC65-8EED537F8D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SHAP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631330B-BDA8-7044-4AA6-310DDC31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11" y="1189360"/>
            <a:ext cx="2679778" cy="372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3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69DBF-5A06-4CB2-B448-AFD2AC93C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8907-5AB7-49D3-7F88-3762F4D625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LIME</a:t>
            </a:r>
          </a:p>
        </p:txBody>
      </p:sp>
      <p:pic>
        <p:nvPicPr>
          <p:cNvPr id="4" name="Picture 3" descr="A screenshot of a text classification&#10;&#10;AI-generated content may be incorrect.">
            <a:extLst>
              <a:ext uri="{FF2B5EF4-FFF2-40B4-BE49-F238E27FC236}">
                <a16:creationId xmlns:a16="http://schemas.microsoft.com/office/drawing/2014/main" id="{79B30F80-D0BF-FF5B-AF79-8B9BB0652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886" y="1299817"/>
            <a:ext cx="4602595" cy="35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F5FDE-BBC8-03A3-8246-2AEAFB7CA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A8F4-6FF1-47C1-D000-9343E5222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ELI5</a:t>
            </a:r>
          </a:p>
        </p:txBody>
      </p:sp>
      <p:pic>
        <p:nvPicPr>
          <p:cNvPr id="5" name="Picture 4" descr="A screenshot of a movie&#10;&#10;AI-generated content may be incorrect.">
            <a:extLst>
              <a:ext uri="{FF2B5EF4-FFF2-40B4-BE49-F238E27FC236}">
                <a16:creationId xmlns:a16="http://schemas.microsoft.com/office/drawing/2014/main" id="{770A8A1E-FDDE-C513-543A-AFC04E2F0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323" y="1336431"/>
            <a:ext cx="3169049" cy="344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64722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1015</Words>
  <Application>Microsoft Macintosh PowerPoint</Application>
  <PresentationFormat>On-screen Show (16:9)</PresentationFormat>
  <Paragraphs>94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Squada One</vt:lpstr>
      <vt:lpstr>Fira Sans Extra Condensed Mediu</vt:lpstr>
      <vt:lpstr>Fira Sans Extra Condensed</vt:lpstr>
      <vt:lpstr>Roboto Condensed Light</vt:lpstr>
      <vt:lpstr>Roboto</vt:lpstr>
      <vt:lpstr>Fira Sans Extra Condensed Medium</vt:lpstr>
      <vt:lpstr>Tech Startup XL by Slidesgo</vt:lpstr>
      <vt:lpstr>Explainability in LLMs</vt:lpstr>
      <vt:lpstr>Literature review</vt:lpstr>
      <vt:lpstr>Motivation </vt:lpstr>
      <vt:lpstr>Motivation</vt:lpstr>
      <vt:lpstr>Literature Review </vt:lpstr>
      <vt:lpstr>OUR TEAM</vt:lpstr>
      <vt:lpstr>SHAP</vt:lpstr>
      <vt:lpstr>LIME</vt:lpstr>
      <vt:lpstr>ELI5</vt:lpstr>
      <vt:lpstr>Approach Used </vt:lpstr>
      <vt:lpstr>Methods</vt:lpstr>
      <vt:lpstr>Zero-shot &amp; Few Shot</vt:lpstr>
      <vt:lpstr>Chain of Thought prompting </vt:lpstr>
      <vt:lpstr>Meta-prompting </vt:lpstr>
      <vt:lpstr>Self-consistency prompting</vt:lpstr>
      <vt:lpstr>Generated-knowledge prompting</vt:lpstr>
      <vt:lpstr>Prompt chaining</vt:lpstr>
      <vt:lpstr>RAG</vt:lpstr>
      <vt:lpstr>ReAct</vt:lpstr>
      <vt:lpstr>Demonstration </vt:lpstr>
      <vt:lpstr>DEMO (RAG)</vt:lpstr>
      <vt:lpstr>DEMO (ReAct)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Bensouda Koraichi, Othman</cp:lastModifiedBy>
  <cp:revision>30</cp:revision>
  <dcterms:modified xsi:type="dcterms:W3CDTF">2025-03-22T18:12:44Z</dcterms:modified>
</cp:coreProperties>
</file>